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2"/>
  </p:notesMasterIdLst>
  <p:sldIdLst>
    <p:sldId id="256" r:id="rId2"/>
    <p:sldId id="374" r:id="rId3"/>
    <p:sldId id="363" r:id="rId4"/>
    <p:sldId id="441" r:id="rId5"/>
    <p:sldId id="442" r:id="rId6"/>
    <p:sldId id="466" r:id="rId7"/>
    <p:sldId id="452" r:id="rId8"/>
    <p:sldId id="475" r:id="rId9"/>
    <p:sldId id="454" r:id="rId10"/>
    <p:sldId id="446" r:id="rId11"/>
    <p:sldId id="455" r:id="rId12"/>
    <p:sldId id="456" r:id="rId13"/>
    <p:sldId id="457" r:id="rId14"/>
    <p:sldId id="458" r:id="rId15"/>
    <p:sldId id="459" r:id="rId16"/>
    <p:sldId id="460" r:id="rId17"/>
    <p:sldId id="447" r:id="rId18"/>
    <p:sldId id="443" r:id="rId19"/>
    <p:sldId id="476" r:id="rId20"/>
    <p:sldId id="469" r:id="rId21"/>
    <p:sldId id="470" r:id="rId22"/>
    <p:sldId id="471" r:id="rId23"/>
    <p:sldId id="472" r:id="rId24"/>
    <p:sldId id="473" r:id="rId25"/>
    <p:sldId id="461" r:id="rId26"/>
    <p:sldId id="468" r:id="rId27"/>
    <p:sldId id="474" r:id="rId28"/>
    <p:sldId id="463" r:id="rId29"/>
    <p:sldId id="464" r:id="rId30"/>
    <p:sldId id="348" r:id="rId31"/>
  </p:sldIdLst>
  <p:sldSz cx="9144000" cy="5143500" type="screen16x9"/>
  <p:notesSz cx="6858000" cy="9144000"/>
  <p:embeddedFontLst>
    <p:embeddedFont>
      <p:font typeface="Karla Regular" panose="020B0604020202020204" charset="0"/>
      <p:bold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unito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19" y="-10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2255044" y="924773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Interfacing LED, Switch with </a:t>
            </a:r>
            <a:br>
              <a:rPr lang="en-US" sz="3600" dirty="0" smtClean="0"/>
            </a:br>
            <a:r>
              <a:rPr lang="en-US" sz="3600" dirty="0" smtClean="0"/>
              <a:t>ARM7 LPC2148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12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PROCESSOR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734" y="743722"/>
            <a:ext cx="4707692" cy="43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FT232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708" y="1152525"/>
            <a:ext cx="754058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RESET ,JTAG &amp; INTERRUPT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74" y="1059931"/>
            <a:ext cx="4763165" cy="326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08" y="1059931"/>
            <a:ext cx="357527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LED &amp; SWITCH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8" y="977595"/>
            <a:ext cx="4501853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95" y="977595"/>
            <a:ext cx="433300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LM35 &amp; POT 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34" y="1152525"/>
            <a:ext cx="837573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UART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826" y="1136622"/>
            <a:ext cx="424268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KEYPAD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111" y="1080963"/>
            <a:ext cx="548143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LCD &amp; I2C EEPROM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700163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BUZZER &amp; STEPPER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673012"/>
            <a:ext cx="8521700" cy="2375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804482"/>
            <a:ext cx="8520600" cy="851254"/>
          </a:xfrm>
        </p:spPr>
        <p:txBody>
          <a:bodyPr/>
          <a:lstStyle/>
          <a:p>
            <a:pPr marL="139700" indent="0">
              <a:buNone/>
            </a:pPr>
            <a:r>
              <a:rPr lang="en-IN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https://www2.keil.com/mdk5/install</a:t>
            </a:r>
          </a:p>
          <a:p>
            <a:endParaRPr lang="en-IN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39700" indent="0">
              <a:buNone/>
            </a:pPr>
            <a:r>
              <a:rPr lang="en-IN" sz="2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http</a:t>
            </a:r>
            <a:r>
              <a:rPr lang="en-IN" sz="2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://www2.keil.com/mdk5/legacy</a:t>
            </a:r>
          </a:p>
          <a:p>
            <a:endParaRPr lang="en-IN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7116" y="531425"/>
            <a:ext cx="8520600" cy="572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Product support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</a:rPr>
              <a:t>LPC214X Series </a:t>
            </a:r>
            <a:r>
              <a:rPr lang="en-US" sz="2000" b="1" dirty="0" smtClean="0">
                <a:solidFill>
                  <a:schemeClr val="bg1"/>
                </a:solidFill>
              </a:rPr>
              <a:t>Overview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</a:rPr>
              <a:t>LPC2148 Block Diagram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 system design using ARM7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KEIL For ARM 7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</a:rPr>
              <a:t>Pins available for GPIO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ea typeface="Roboto" panose="02000000000000000000" pitchFamily="2" charset="0"/>
              </a:rPr>
              <a:t>PIN Connect Block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LED and Switch</a:t>
            </a: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155" y="1671151"/>
            <a:ext cx="3657627" cy="572700"/>
          </a:xfrm>
        </p:spPr>
        <p:txBody>
          <a:bodyPr/>
          <a:lstStyle/>
          <a:p>
            <a:r>
              <a:rPr lang="en-US" dirty="0" smtClean="0"/>
              <a:t>LED and Switch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Pins available for GPIO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68505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PIN Select Registers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Function Select Registers are 32-bit registers. These registers are used to select or configure specific pin functionality.</a:t>
            </a:r>
          </a:p>
          <a:p>
            <a:r>
              <a:rPr lang="en-US" dirty="0"/>
              <a:t>There are 3 Pin Function Select Registers in LPC2148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1.  </a:t>
            </a:r>
            <a:r>
              <a:rPr lang="en-US" b="1" dirty="0"/>
              <a:t>PINSEL0 : - </a:t>
            </a:r>
            <a:r>
              <a:rPr lang="en-US" dirty="0"/>
              <a:t>PINSEL0 is used to configure PORT0 pins P0.0 to P0.15</a:t>
            </a:r>
            <a:r>
              <a:rPr lang="en-US" dirty="0" smtClean="0"/>
              <a:t>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2.  </a:t>
            </a:r>
            <a:r>
              <a:rPr lang="en-US" b="1" dirty="0"/>
              <a:t>PINSEL1 : - </a:t>
            </a:r>
            <a:r>
              <a:rPr lang="en-US" dirty="0"/>
              <a:t>PINSEL1 is used to configure PORT0 pins P0.16 to P0.31</a:t>
            </a:r>
            <a:r>
              <a:rPr lang="en-US" dirty="0" smtClean="0"/>
              <a:t>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3.  </a:t>
            </a:r>
            <a:r>
              <a:rPr lang="en-US" b="1" dirty="0"/>
              <a:t>PINSEL2 : - </a:t>
            </a:r>
            <a:r>
              <a:rPr lang="en-US" dirty="0"/>
              <a:t>PINSEL2 is used to configure PORT1 pins P1.16 to P1.31.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Pin Connect Block (1)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45" y="1212850"/>
            <a:ext cx="599542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Pin Connect Block </a:t>
            </a:r>
            <a:r>
              <a:rPr lang="en-IN" dirty="0" smtClean="0">
                <a:solidFill>
                  <a:schemeClr val="tx2"/>
                </a:solidFill>
              </a:rPr>
              <a:t>(2)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76" y="1115287"/>
            <a:ext cx="6390973" cy="38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GPIO Related Registers In LPC2148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964" y="1246830"/>
            <a:ext cx="7440063" cy="31532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LPC2148 has two 32-bit General Purpose I/O ports.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37" y="1852130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 smtClean="0"/>
              <a:t>1</a:t>
            </a:r>
            <a:r>
              <a:rPr lang="en-US" dirty="0"/>
              <a:t>.  </a:t>
            </a:r>
            <a:r>
              <a:rPr lang="en-US" b="1" dirty="0"/>
              <a:t>PORT0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2.  </a:t>
            </a:r>
            <a:r>
              <a:rPr lang="en-US" b="1" dirty="0"/>
              <a:t>PORT1</a:t>
            </a:r>
            <a:endParaRPr lang="en-US" dirty="0"/>
          </a:p>
          <a:p>
            <a:pPr marL="139700" indent="0">
              <a:buNone/>
            </a:pPr>
            <a:endParaRPr lang="en-US" b="1" dirty="0" smtClean="0"/>
          </a:p>
          <a:p>
            <a:pPr marL="139700" indent="0">
              <a:buNone/>
            </a:pPr>
            <a:r>
              <a:rPr lang="en-US" b="1" dirty="0" smtClean="0"/>
              <a:t>PORT0</a:t>
            </a:r>
            <a:r>
              <a:rPr lang="en-US" b="1" dirty="0"/>
              <a:t> </a:t>
            </a:r>
            <a:r>
              <a:rPr lang="en-US" dirty="0"/>
              <a:t>is a 32-bit port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Out </a:t>
            </a:r>
            <a:r>
              <a:rPr lang="en-US" dirty="0"/>
              <a:t>of these 32 pins, 28 pins can be configured as either general purpose input or output</a:t>
            </a:r>
            <a:r>
              <a:rPr lang="en-US" dirty="0" smtClean="0"/>
              <a:t>.</a:t>
            </a:r>
          </a:p>
          <a:p>
            <a:pPr marL="139700" indent="0">
              <a:buNone/>
            </a:pPr>
            <a:r>
              <a:rPr lang="en-US" dirty="0" smtClean="0"/>
              <a:t>	1 </a:t>
            </a:r>
            <a:r>
              <a:rPr lang="en-US" dirty="0"/>
              <a:t>of these 32 pins (P0.31) can be configured as general-purpose output only.</a:t>
            </a:r>
          </a:p>
          <a:p>
            <a:pPr marL="139700" indent="0">
              <a:buNone/>
            </a:pPr>
            <a:r>
              <a:rPr lang="en-US" dirty="0" smtClean="0"/>
              <a:t>	3 </a:t>
            </a:r>
            <a:r>
              <a:rPr lang="en-US" dirty="0"/>
              <a:t>of these 32 pins (P0.24, P0.26 and P0.27) are reserved. Hence, they are not available for use. Also, these pins are not mentioned in pin diagram.</a:t>
            </a:r>
          </a:p>
          <a:p>
            <a:pPr marL="139700" indent="0">
              <a:buNone/>
            </a:pPr>
            <a:endParaRPr lang="en-US" b="1" dirty="0" smtClean="0"/>
          </a:p>
          <a:p>
            <a:pPr marL="139700" indent="0">
              <a:buNone/>
            </a:pPr>
            <a:r>
              <a:rPr lang="en-US" b="1" dirty="0" smtClean="0"/>
              <a:t>PORT1</a:t>
            </a:r>
            <a:r>
              <a:rPr lang="en-US" dirty="0"/>
              <a:t> is also a 32-bit port. Only 16 of these 32 pins (P1.16 – P1.31) are available for use as general-purpose input or output.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4862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Configuring Pins as Input or Output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68" y="884302"/>
            <a:ext cx="8521700" cy="38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648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LED BLINKING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866228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1000" b="1" dirty="0"/>
              <a:t>#include &lt;lpc214x.h&gt;</a:t>
            </a:r>
          </a:p>
          <a:p>
            <a:pPr marL="139700" indent="0">
              <a:buNone/>
            </a:pPr>
            <a:r>
              <a:rPr lang="en-IN" sz="1000" b="1" dirty="0"/>
              <a:t>#include &lt;</a:t>
            </a:r>
            <a:r>
              <a:rPr lang="en-IN" sz="1000" b="1" dirty="0" err="1"/>
              <a:t>stdio.h</a:t>
            </a:r>
            <a:r>
              <a:rPr lang="en-IN" sz="1000" b="1" dirty="0"/>
              <a:t>&gt;</a:t>
            </a:r>
          </a:p>
          <a:p>
            <a:pPr marL="139700" indent="0">
              <a:buNone/>
            </a:pPr>
            <a:r>
              <a:rPr lang="en-IN" sz="1000" b="1" dirty="0" smtClean="0"/>
              <a:t>#</a:t>
            </a:r>
            <a:r>
              <a:rPr lang="en-IN" sz="1000" b="1" dirty="0"/>
              <a:t>define LED_ROW			0xFF0000		// LED as P1.16 to P1.23</a:t>
            </a:r>
          </a:p>
          <a:p>
            <a:pPr marL="139700" indent="0">
              <a:buNone/>
            </a:pPr>
            <a:endParaRPr lang="en-IN" sz="1000" b="1" dirty="0"/>
          </a:p>
          <a:p>
            <a:pPr marL="139700" indent="0">
              <a:buNone/>
            </a:pPr>
            <a:r>
              <a:rPr lang="en-IN" sz="1000" b="1" dirty="0"/>
              <a:t>void Delay(unsigned </a:t>
            </a:r>
            <a:r>
              <a:rPr lang="en-IN" sz="1000" b="1" dirty="0" err="1"/>
              <a:t>int</a:t>
            </a:r>
            <a:r>
              <a:rPr lang="en-IN" sz="1000" b="1" dirty="0"/>
              <a:t> n);</a:t>
            </a:r>
          </a:p>
          <a:p>
            <a:pPr marL="139700" indent="0">
              <a:buNone/>
            </a:pPr>
            <a:r>
              <a:rPr lang="en-IN" sz="1000" b="1" dirty="0" err="1" smtClean="0"/>
              <a:t>int</a:t>
            </a:r>
            <a:r>
              <a:rPr lang="en-IN" sz="1000" b="1" dirty="0" smtClean="0"/>
              <a:t> </a:t>
            </a:r>
            <a:r>
              <a:rPr lang="en-IN" sz="1000" b="1" dirty="0"/>
              <a:t>main(void)</a:t>
            </a:r>
          </a:p>
          <a:p>
            <a:pPr marL="139700" indent="0">
              <a:buNone/>
            </a:pPr>
            <a:endParaRPr lang="en-IN" sz="1000" b="1" dirty="0" smtClean="0"/>
          </a:p>
          <a:p>
            <a:pPr marL="139700" indent="0">
              <a:buNone/>
            </a:pPr>
            <a:r>
              <a:rPr lang="en-IN" sz="1000" b="1" dirty="0" smtClean="0"/>
              <a:t>{</a:t>
            </a:r>
            <a:endParaRPr lang="en-IN" sz="1000" b="1" dirty="0"/>
          </a:p>
          <a:p>
            <a:pPr marL="139700" indent="0">
              <a:buNone/>
            </a:pPr>
            <a:r>
              <a:rPr lang="en-IN" sz="1000" b="1" dirty="0" smtClean="0"/>
              <a:t>        IODIR1  </a:t>
            </a:r>
            <a:r>
              <a:rPr lang="en-IN" sz="1000" b="1" dirty="0"/>
              <a:t>= LED_ROW;			//Configure P1.16 to P1.23 as Output</a:t>
            </a:r>
          </a:p>
          <a:p>
            <a:pPr marL="139700" indent="0">
              <a:buNone/>
            </a:pPr>
            <a:r>
              <a:rPr lang="en-IN" sz="1000" b="1" dirty="0" smtClean="0"/>
              <a:t>         while(1</a:t>
            </a:r>
            <a:r>
              <a:rPr lang="en-IN" sz="1000" b="1" dirty="0"/>
              <a:t>)				//loop forever</a:t>
            </a:r>
          </a:p>
          <a:p>
            <a:pPr marL="139700" indent="0">
              <a:buNone/>
            </a:pPr>
            <a:r>
              <a:rPr lang="en-IN" sz="1000" b="1" dirty="0"/>
              <a:t>	{</a:t>
            </a:r>
          </a:p>
          <a:p>
            <a:pPr marL="139700" indent="0">
              <a:buNone/>
            </a:pPr>
            <a:r>
              <a:rPr lang="en-IN" sz="1000" b="1" dirty="0"/>
              <a:t>	IOSET1 	= LED_ROW;</a:t>
            </a:r>
          </a:p>
          <a:p>
            <a:pPr marL="139700" indent="0">
              <a:buNone/>
            </a:pPr>
            <a:r>
              <a:rPr lang="en-IN" sz="1000" b="1" dirty="0"/>
              <a:t>	Delay(20);</a:t>
            </a:r>
          </a:p>
          <a:p>
            <a:pPr marL="139700" indent="0">
              <a:buNone/>
            </a:pPr>
            <a:r>
              <a:rPr lang="en-IN" sz="1000" b="1" dirty="0" smtClean="0"/>
              <a:t>                      IOCLR1 </a:t>
            </a:r>
            <a:r>
              <a:rPr lang="en-IN" sz="1000" b="1" dirty="0"/>
              <a:t>	= LED_ROW;</a:t>
            </a:r>
          </a:p>
          <a:p>
            <a:pPr marL="139700" indent="0">
              <a:buNone/>
            </a:pPr>
            <a:r>
              <a:rPr lang="en-IN" sz="1000" b="1" dirty="0"/>
              <a:t>	</a:t>
            </a:r>
            <a:r>
              <a:rPr lang="en-IN" sz="1000" b="1" dirty="0" smtClean="0"/>
              <a:t>Delay(20</a:t>
            </a:r>
            <a:r>
              <a:rPr lang="en-IN" sz="1000" b="1" dirty="0"/>
              <a:t>);</a:t>
            </a:r>
          </a:p>
          <a:p>
            <a:pPr marL="139700" indent="0">
              <a:buNone/>
            </a:pPr>
            <a:r>
              <a:rPr lang="en-IN" sz="1000" b="1" dirty="0"/>
              <a:t>	</a:t>
            </a:r>
            <a:r>
              <a:rPr lang="en-IN" sz="1000" b="1" dirty="0" smtClean="0"/>
              <a:t>}</a:t>
            </a:r>
            <a:endParaRPr lang="en-IN" sz="1000" b="1" dirty="0"/>
          </a:p>
          <a:p>
            <a:pPr marL="139700" indent="0">
              <a:buNone/>
            </a:pPr>
            <a:r>
              <a:rPr lang="en-IN" sz="1000" b="1" dirty="0"/>
              <a:t>}</a:t>
            </a:r>
          </a:p>
          <a:p>
            <a:pPr marL="139700" indent="0">
              <a:buNone/>
            </a:pPr>
            <a:endParaRPr lang="en-IN" sz="1000" b="1" dirty="0"/>
          </a:p>
          <a:p>
            <a:pPr marL="139700" indent="0">
              <a:buNone/>
            </a:pPr>
            <a:r>
              <a:rPr lang="en-IN" sz="1000" b="1" dirty="0"/>
              <a:t>void Delay(unsigned </a:t>
            </a:r>
            <a:r>
              <a:rPr lang="en-IN" sz="1000" b="1" dirty="0" err="1"/>
              <a:t>int</a:t>
            </a:r>
            <a:r>
              <a:rPr lang="en-IN" sz="1000" b="1" dirty="0"/>
              <a:t> n)</a:t>
            </a:r>
          </a:p>
          <a:p>
            <a:pPr marL="139700" indent="0">
              <a:buNone/>
            </a:pPr>
            <a:r>
              <a:rPr lang="en-IN" sz="1000" b="1" dirty="0"/>
              <a:t>{</a:t>
            </a:r>
          </a:p>
          <a:p>
            <a:pPr marL="139700" indent="0">
              <a:buNone/>
            </a:pPr>
            <a:r>
              <a:rPr lang="en-IN" sz="1000" b="1" dirty="0" smtClean="0"/>
              <a:t>                 </a:t>
            </a:r>
            <a:r>
              <a:rPr lang="en-IN" sz="1000" b="1" dirty="0" err="1" smtClean="0"/>
              <a:t>int</a:t>
            </a:r>
            <a:r>
              <a:rPr lang="en-IN" sz="1000" b="1" dirty="0" smtClean="0"/>
              <a:t> </a:t>
            </a:r>
            <a:r>
              <a:rPr lang="en-IN" sz="1000" b="1" dirty="0" err="1"/>
              <a:t>i,j</a:t>
            </a:r>
            <a:r>
              <a:rPr lang="en-IN" sz="1000" b="1" dirty="0"/>
              <a:t>;</a:t>
            </a:r>
          </a:p>
          <a:p>
            <a:pPr marL="139700" indent="0">
              <a:buNone/>
            </a:pPr>
            <a:r>
              <a:rPr lang="en-IN" sz="1000" b="1" dirty="0" smtClean="0"/>
              <a:t>                 for(</a:t>
            </a:r>
            <a:r>
              <a:rPr lang="en-IN" sz="1000" b="1" dirty="0" err="1" smtClean="0"/>
              <a:t>i</a:t>
            </a:r>
            <a:r>
              <a:rPr lang="en-IN" sz="1000" b="1" dirty="0" smtClean="0"/>
              <a:t>=0;i&lt;</a:t>
            </a:r>
            <a:r>
              <a:rPr lang="en-IN" sz="1000" b="1" dirty="0" err="1" smtClean="0"/>
              <a:t>n;i</a:t>
            </a:r>
            <a:r>
              <a:rPr lang="en-IN" sz="1000" b="1" dirty="0"/>
              <a:t>++)</a:t>
            </a:r>
          </a:p>
          <a:p>
            <a:pPr marL="139700" indent="0">
              <a:buNone/>
            </a:pPr>
            <a:r>
              <a:rPr lang="en-IN" sz="1000" b="1" dirty="0"/>
              <a:t>	{</a:t>
            </a:r>
          </a:p>
          <a:p>
            <a:pPr marL="139700" indent="0">
              <a:buNone/>
            </a:pPr>
            <a:r>
              <a:rPr lang="en-IN" sz="1000" b="1" dirty="0"/>
              <a:t>	</a:t>
            </a:r>
            <a:r>
              <a:rPr lang="en-IN" sz="1000" b="1" dirty="0" smtClean="0"/>
              <a:t>         for(j=0;j&lt;120000;j</a:t>
            </a:r>
            <a:r>
              <a:rPr lang="en-IN" sz="1000" b="1" dirty="0"/>
              <a:t>++)</a:t>
            </a:r>
          </a:p>
          <a:p>
            <a:pPr marL="139700" indent="0">
              <a:buNone/>
            </a:pPr>
            <a:r>
              <a:rPr lang="en-IN" sz="1000" b="1" dirty="0"/>
              <a:t>	</a:t>
            </a:r>
            <a:r>
              <a:rPr lang="en-IN" sz="1000" b="1" dirty="0" smtClean="0"/>
              <a:t>         {;}</a:t>
            </a:r>
            <a:endParaRPr lang="en-IN" sz="1000" b="1" dirty="0"/>
          </a:p>
          <a:p>
            <a:pPr marL="139700" indent="0">
              <a:buNone/>
            </a:pPr>
            <a:r>
              <a:rPr lang="en-IN" sz="1000" b="1" dirty="0"/>
              <a:t>	}</a:t>
            </a:r>
          </a:p>
          <a:p>
            <a:pPr marL="139700" indent="0">
              <a:buNone/>
            </a:pPr>
            <a:r>
              <a:rPr lang="en-IN" sz="1000" b="1" dirty="0"/>
              <a:t>}</a:t>
            </a:r>
          </a:p>
          <a:p>
            <a:pPr marL="139700" indent="0">
              <a:buNone/>
            </a:pP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2522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38" y="2360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Switch &amp; LED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138" y="746959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800" b="1" dirty="0"/>
              <a:t>#include&lt;lpc214x.h&gt;							 </a:t>
            </a:r>
          </a:p>
          <a:p>
            <a:pPr marL="139700" indent="0">
              <a:buNone/>
            </a:pPr>
            <a:endParaRPr lang="en-IN" sz="800" b="1" dirty="0"/>
          </a:p>
          <a:p>
            <a:pPr marL="139700" indent="0">
              <a:buNone/>
            </a:pPr>
            <a:r>
              <a:rPr lang="en-IN" sz="800" b="1" dirty="0"/>
              <a:t>#define LED0    0x010000</a:t>
            </a:r>
          </a:p>
          <a:p>
            <a:pPr marL="139700" indent="0">
              <a:buNone/>
            </a:pPr>
            <a:r>
              <a:rPr lang="en-IN" sz="800" b="1" dirty="0"/>
              <a:t>#define LED1    0x020000</a:t>
            </a:r>
          </a:p>
          <a:p>
            <a:pPr marL="139700" indent="0">
              <a:buNone/>
            </a:pPr>
            <a:r>
              <a:rPr lang="en-IN" sz="800" b="1" dirty="0"/>
              <a:t>#define LED2    0x040000</a:t>
            </a:r>
          </a:p>
          <a:p>
            <a:pPr marL="139700" indent="0">
              <a:buNone/>
            </a:pPr>
            <a:r>
              <a:rPr lang="en-IN" sz="800" b="1" dirty="0"/>
              <a:t>#define LED3    0x080000</a:t>
            </a:r>
          </a:p>
          <a:p>
            <a:pPr marL="139700" indent="0">
              <a:buNone/>
            </a:pPr>
            <a:r>
              <a:rPr lang="en-IN" sz="800" b="1" dirty="0"/>
              <a:t>#define LED4    0x100000</a:t>
            </a:r>
          </a:p>
          <a:p>
            <a:pPr marL="139700" indent="0">
              <a:buNone/>
            </a:pPr>
            <a:r>
              <a:rPr lang="en-IN" sz="800" b="1" dirty="0"/>
              <a:t>#define LED5    0x200000</a:t>
            </a:r>
          </a:p>
          <a:p>
            <a:pPr marL="139700" indent="0">
              <a:buNone/>
            </a:pPr>
            <a:r>
              <a:rPr lang="en-IN" sz="800" b="1" dirty="0"/>
              <a:t>#define LED6    0x400000</a:t>
            </a:r>
          </a:p>
          <a:p>
            <a:pPr marL="139700" indent="0">
              <a:buNone/>
            </a:pPr>
            <a:r>
              <a:rPr lang="en-IN" sz="800" b="1" dirty="0"/>
              <a:t>#define LED7    0x800000</a:t>
            </a:r>
          </a:p>
          <a:p>
            <a:pPr marL="139700" indent="0">
              <a:buNone/>
            </a:pPr>
            <a:endParaRPr lang="en-IN" sz="800" b="1" dirty="0"/>
          </a:p>
          <a:p>
            <a:pPr marL="139700" indent="0">
              <a:buNone/>
            </a:pPr>
            <a:r>
              <a:rPr lang="en-IN" sz="800" b="1" dirty="0"/>
              <a:t>unsigned </a:t>
            </a:r>
            <a:r>
              <a:rPr lang="en-IN" sz="800" b="1" dirty="0" err="1"/>
              <a:t>int</a:t>
            </a:r>
            <a:r>
              <a:rPr lang="en-IN" sz="800" b="1" dirty="0"/>
              <a:t> SW_RD;</a:t>
            </a:r>
          </a:p>
          <a:p>
            <a:pPr marL="139700" indent="0">
              <a:buNone/>
            </a:pPr>
            <a:endParaRPr lang="en-IN" sz="800" b="1" dirty="0"/>
          </a:p>
          <a:p>
            <a:pPr marL="139700" indent="0">
              <a:buNone/>
            </a:pPr>
            <a:r>
              <a:rPr lang="en-IN" sz="800" b="1" dirty="0" err="1"/>
              <a:t>int</a:t>
            </a:r>
            <a:r>
              <a:rPr lang="en-IN" sz="800" b="1" dirty="0"/>
              <a:t> main()</a:t>
            </a:r>
          </a:p>
          <a:p>
            <a:pPr marL="139700" indent="0">
              <a:buNone/>
            </a:pPr>
            <a:r>
              <a:rPr lang="en-IN" sz="800" b="1" dirty="0"/>
              <a:t>{</a:t>
            </a:r>
          </a:p>
          <a:p>
            <a:pPr marL="139700" indent="0">
              <a:buNone/>
            </a:pPr>
            <a:r>
              <a:rPr lang="en-IN" sz="800" b="1" dirty="0"/>
              <a:t>	IODIR1  =   0xFF0000;			// GPIO pins 16 to 23 configured as output</a:t>
            </a:r>
          </a:p>
          <a:p>
            <a:pPr marL="139700" indent="0">
              <a:buNone/>
            </a:pPr>
            <a:r>
              <a:rPr lang="en-IN" sz="800" b="1" dirty="0"/>
              <a:t>	IODIR0  =   0x000000;			//All the GPIO pins configured 	as input</a:t>
            </a:r>
          </a:p>
          <a:p>
            <a:pPr marL="139700" indent="0">
              <a:buNone/>
            </a:pPr>
            <a:r>
              <a:rPr lang="en-IN" sz="800" b="1" dirty="0"/>
              <a:t>	</a:t>
            </a:r>
          </a:p>
          <a:p>
            <a:pPr marL="139700" indent="0">
              <a:buNone/>
            </a:pPr>
            <a:r>
              <a:rPr lang="en-IN" sz="800" b="1" dirty="0"/>
              <a:t>	while(1)</a:t>
            </a:r>
          </a:p>
          <a:p>
            <a:pPr marL="139700" indent="0">
              <a:buNone/>
            </a:pPr>
            <a:r>
              <a:rPr lang="en-IN" sz="800" b="1" dirty="0"/>
              <a:t>	{	</a:t>
            </a:r>
          </a:p>
          <a:p>
            <a:pPr marL="139700" indent="0">
              <a:buNone/>
            </a:pPr>
            <a:r>
              <a:rPr lang="en-IN" sz="800" b="1" dirty="0"/>
              <a:t>		SW_RD    = ((IOPIN0 &amp; 0xFF0000)&gt;&gt;16 &amp; 0xFF);</a:t>
            </a:r>
          </a:p>
          <a:p>
            <a:pPr marL="139700" indent="0">
              <a:buNone/>
            </a:pPr>
            <a:r>
              <a:rPr lang="en-IN" sz="800" b="1" dirty="0"/>
              <a:t>		if(SW_RD&amp;0x80) IOSET1 = LED0;	else IOCLR1 = LED0;</a:t>
            </a:r>
          </a:p>
          <a:p>
            <a:pPr marL="139700" indent="0">
              <a:buNone/>
            </a:pPr>
            <a:r>
              <a:rPr lang="en-IN" sz="800" b="1" dirty="0"/>
              <a:t>		if(SW_RD&amp;0x40) IOSET1 = LED1;	else IOCLR1 = LED1;</a:t>
            </a:r>
          </a:p>
          <a:p>
            <a:pPr marL="139700" indent="0">
              <a:buNone/>
            </a:pPr>
            <a:r>
              <a:rPr lang="en-IN" sz="800" b="1" dirty="0"/>
              <a:t>		if(SW_RD&amp;0x20) IOSET1 = LED2;	else IOCLR1 = LED2;</a:t>
            </a:r>
          </a:p>
          <a:p>
            <a:pPr marL="139700" indent="0">
              <a:buNone/>
            </a:pPr>
            <a:r>
              <a:rPr lang="en-IN" sz="800" b="1" dirty="0"/>
              <a:t>		if(SW_RD&amp;0x10) IOSET1 = LED3;	else IOCLR1 = LED3;</a:t>
            </a:r>
          </a:p>
          <a:p>
            <a:pPr marL="139700" indent="0">
              <a:buNone/>
            </a:pPr>
            <a:r>
              <a:rPr lang="en-IN" sz="800" b="1" dirty="0"/>
              <a:t>		if(SW_RD&amp;0x08) IOSET1 = LED4;	else IOCLR1 = LED4;</a:t>
            </a:r>
          </a:p>
          <a:p>
            <a:pPr marL="139700" indent="0">
              <a:buNone/>
            </a:pPr>
            <a:r>
              <a:rPr lang="en-IN" sz="800" b="1" dirty="0"/>
              <a:t>		if(SW_RD&amp;0x04) IOSET1 = LED5;	else IOCLR1 = LED5;</a:t>
            </a:r>
          </a:p>
          <a:p>
            <a:pPr marL="139700" indent="0">
              <a:buNone/>
            </a:pPr>
            <a:r>
              <a:rPr lang="en-IN" sz="800" b="1" dirty="0"/>
              <a:t>		if(SW_RD&amp;0x02) IOSET1 = LED6;	else IOCLR1 = LED6;</a:t>
            </a:r>
          </a:p>
          <a:p>
            <a:pPr marL="139700" indent="0">
              <a:buNone/>
            </a:pPr>
            <a:r>
              <a:rPr lang="en-IN" sz="800" b="1" dirty="0"/>
              <a:t>		if(SW_RD&amp;0x01) IOSET1 = LED7;	else IOCLR1 = LED7;</a:t>
            </a:r>
          </a:p>
          <a:p>
            <a:pPr marL="139700" indent="0">
              <a:buNone/>
            </a:pPr>
            <a:r>
              <a:rPr lang="en-IN" sz="800" b="1" dirty="0"/>
              <a:t>	}</a:t>
            </a:r>
          </a:p>
          <a:p>
            <a:pPr marL="139700" indent="0">
              <a:buNone/>
            </a:pPr>
            <a:r>
              <a:rPr lang="en-IN" sz="800" b="1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73" y="214797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00" y="1464202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3200" b="1" dirty="0" smtClean="0"/>
              <a:t>In </a:t>
            </a:r>
            <a:r>
              <a:rPr lang="en-US" sz="3200" b="1" dirty="0"/>
              <a:t>Every Set-Back There Lies A Gift, A Lesson To Learn &amp; Evolve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LPC214X Series Overview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58" y="1115287"/>
            <a:ext cx="6987512" cy="39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2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LPC2148 Block Diagram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74" y="1136622"/>
            <a:ext cx="6794618" cy="38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PLL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27" y="1115287"/>
            <a:ext cx="657266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PIN DETAILS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405" y="795130"/>
            <a:ext cx="4889236" cy="434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ARM7 Development Board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820" y="1212850"/>
            <a:ext cx="441203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8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SUPPLY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98237"/>
            <a:ext cx="8521700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4897</TotalTime>
  <Words>273</Words>
  <Application>Microsoft Office PowerPoint</Application>
  <PresentationFormat>On-screen Show (16:9)</PresentationFormat>
  <Paragraphs>145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Karla Regular</vt:lpstr>
      <vt:lpstr>Wingdings</vt:lpstr>
      <vt:lpstr>Montserrat</vt:lpstr>
      <vt:lpstr>Fire sans extra</vt:lpstr>
      <vt:lpstr>Nunito</vt:lpstr>
      <vt:lpstr>Roboto</vt:lpstr>
      <vt:lpstr>Mathematics Subject for Middle School - 6th Grade: Algebra by Slidesgo</vt:lpstr>
      <vt:lpstr>Interfacing LED, Switch with  ARM7 LPC2148</vt:lpstr>
      <vt:lpstr>PowerPoint Presentation</vt:lpstr>
      <vt:lpstr>Mindset Lesson for the Day</vt:lpstr>
      <vt:lpstr>LPC214X Series Overview</vt:lpstr>
      <vt:lpstr>LPC2148 Block Diagram</vt:lpstr>
      <vt:lpstr>PLL</vt:lpstr>
      <vt:lpstr>PIN DETAILS</vt:lpstr>
      <vt:lpstr>ARM7 Development Board</vt:lpstr>
      <vt:lpstr>POWER SUPPLY</vt:lpstr>
      <vt:lpstr>PROCESSOR</vt:lpstr>
      <vt:lpstr>FT232 </vt:lpstr>
      <vt:lpstr>RESET ,JTAG &amp; INTERRUPT</vt:lpstr>
      <vt:lpstr>LED &amp; SWITCH</vt:lpstr>
      <vt:lpstr>LM35 &amp; POT </vt:lpstr>
      <vt:lpstr>UART</vt:lpstr>
      <vt:lpstr>KEYPAD</vt:lpstr>
      <vt:lpstr>LCD &amp; I2C EEPROM</vt:lpstr>
      <vt:lpstr>BUZZER &amp; STEPPER</vt:lpstr>
      <vt:lpstr>Product support</vt:lpstr>
      <vt:lpstr>LED and Switch</vt:lpstr>
      <vt:lpstr>Pins available for GPIO</vt:lpstr>
      <vt:lpstr>PIN Select Registers</vt:lpstr>
      <vt:lpstr>Pin Connect Block (1)</vt:lpstr>
      <vt:lpstr>Pin Connect Block (2)</vt:lpstr>
      <vt:lpstr>GPIO Related Registers In LPC2148  </vt:lpstr>
      <vt:lpstr>LPC2148 has two 32-bit General Purpose I/O ports. </vt:lpstr>
      <vt:lpstr>Configuring Pins as Input or Output</vt:lpstr>
      <vt:lpstr>LED BLINKING</vt:lpstr>
      <vt:lpstr>Switch &amp; LED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396</cp:revision>
  <dcterms:modified xsi:type="dcterms:W3CDTF">2021-07-08T08:07:57Z</dcterms:modified>
</cp:coreProperties>
</file>